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90" r:id="rId3"/>
    <p:sldId id="263" r:id="rId4"/>
    <p:sldId id="259" r:id="rId5"/>
    <p:sldId id="261" r:id="rId6"/>
    <p:sldId id="262" r:id="rId7"/>
    <p:sldId id="284" r:id="rId8"/>
    <p:sldId id="283" r:id="rId9"/>
    <p:sldId id="289" r:id="rId10"/>
    <p:sldId id="285" r:id="rId11"/>
    <p:sldId id="294" r:id="rId12"/>
    <p:sldId id="266" r:id="rId13"/>
    <p:sldId id="276" r:id="rId14"/>
    <p:sldId id="270" r:id="rId15"/>
    <p:sldId id="288" r:id="rId16"/>
    <p:sldId id="274" r:id="rId17"/>
    <p:sldId id="292" r:id="rId18"/>
    <p:sldId id="282" r:id="rId19"/>
    <p:sldId id="291" r:id="rId20"/>
    <p:sldId id="26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D9E525-7D01-436F-B5E4-032DD18F474B}" v="20" dt="2021-07-29T16:15:42.739"/>
  </p1510:revLst>
</p1510:revInfo>
</file>

<file path=ppt/tableStyles.xml><?xml version="1.0" encoding="utf-8"?>
<a:tblStyleLst xmlns:a="http://schemas.openxmlformats.org/drawingml/2006/main" def="{019C5028-05FB-43F3-BACD-F448257D5810}">
  <a:tblStyle styleId="{019C5028-05FB-43F3-BACD-F448257D58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853B74-F10E-4876-A733-040A6A4E6B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70" d="100"/>
          <a:sy n="70" d="100"/>
        </p:scale>
        <p:origin x="183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436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64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8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avLst/>
            <a:gdLst/>
            <a:ahLst/>
            <a:cxnLst/>
            <a:rect l="l" t="t" r="r" b="b"/>
            <a:pathLst>
              <a:path w="115539" h="37768" extrusionOk="0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avLst/>
            <a:gdLst/>
            <a:ahLst/>
            <a:cxnLst/>
            <a:rect l="l" t="t" r="r" b="b"/>
            <a:pathLst>
              <a:path w="115539" h="37767" extrusionOk="0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avLst/>
            <a:gdLst/>
            <a:ahLst/>
            <a:cxnLst/>
            <a:rect l="l" t="t" r="r" b="b"/>
            <a:pathLst>
              <a:path w="115539" h="11157" extrusionOk="0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avLst/>
            <a:gdLst/>
            <a:ahLst/>
            <a:cxnLst/>
            <a:rect l="l" t="t" r="r" b="b"/>
            <a:pathLst>
              <a:path w="13038" h="12027" extrusionOk="0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avLst/>
            <a:gdLst/>
            <a:ahLst/>
            <a:cxnLst/>
            <a:rect l="l" t="t" r="r" b="b"/>
            <a:pathLst>
              <a:path w="35172" h="12026" extrusionOk="0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"/>
              <a:buNone/>
              <a:defRPr sz="2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65" r:id="rId11"/>
    <p:sldLayoutId id="214748366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nuggets.com/2020/11/most-popular-distance-metrics-knn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reepik.com/free-photo/cheerful-woman-writing-documents_1372780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Rare Event Identification</a:t>
            </a:r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Ron Merculief, Claudia Mercado, and Abraham Mitchell</a:t>
            </a:r>
            <a:endParaRPr sz="2100" dirty="0">
              <a:solidFill>
                <a:schemeClr val="dk2"/>
              </a:solidFill>
            </a:endParaRPr>
          </a:p>
        </p:txBody>
      </p:sp>
      <p:pic>
        <p:nvPicPr>
          <p:cNvPr id="14342" name="Picture 6" descr="Logos &amp;amp; Wordmarks | Style Guides and Logos | University of Arkansas">
            <a:extLst>
              <a:ext uri="{FF2B5EF4-FFF2-40B4-BE49-F238E27FC236}">
                <a16:creationId xmlns:a16="http://schemas.microsoft.com/office/drawing/2014/main" id="{EB05B53F-1982-43FF-8614-AA0A183E5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357" y="297622"/>
            <a:ext cx="1630352" cy="1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NACME SPONSORSHIP GUIDE">
            <a:extLst>
              <a:ext uri="{FF2B5EF4-FFF2-40B4-BE49-F238E27FC236}">
                <a16:creationId xmlns:a16="http://schemas.microsoft.com/office/drawing/2014/main" id="{8CADD86B-6890-4D0E-AFF6-FBDDEFD9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41" y="3694812"/>
            <a:ext cx="1713368" cy="115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7FC1FF-BD7A-4E3B-921C-139E8922E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601" y="1957785"/>
            <a:ext cx="2979199" cy="2130900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Iterates through each row of the auth.txt Data Frame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Gets data from the original and feeds to corresponding dictionary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Takes output from dictionary and feeds it into a temporary Data Frame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Appends the temporary Data Frame into a processed Data Frame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8F692F-65B0-4D51-B672-1FBB86447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98" y="833825"/>
            <a:ext cx="5497002" cy="669000"/>
          </a:xfrm>
        </p:spPr>
        <p:txBody>
          <a:bodyPr/>
          <a:lstStyle/>
          <a:p>
            <a:r>
              <a:rPr lang="en-US" dirty="0"/>
              <a:t>Data Acquisition and Analysis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5DA85FB-9FB4-41DF-A825-A87AB2B62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21" y="1398835"/>
            <a:ext cx="5089478" cy="29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4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767ED0-5BDE-43B9-BEBA-024AB30C914B}"/>
              </a:ext>
            </a:extLst>
          </p:cNvPr>
          <p:cNvSpPr txBox="1">
            <a:spLocks/>
          </p:cNvSpPr>
          <p:nvPr/>
        </p:nvSpPr>
        <p:spPr>
          <a:xfrm>
            <a:off x="5330866" y="669160"/>
            <a:ext cx="3236194" cy="2130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</a:rPr>
              <a:t>Funnels through each column in redteam.txt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</a:rPr>
              <a:t>Appends data to threats Data Frame for indexing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</a:rPr>
              <a:t>Updates threat column in the auth.txt Data Frame</a:t>
            </a:r>
          </a:p>
          <a:p>
            <a:pPr marL="12700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7C4DE-ECFC-462E-B3BA-D6632DE4A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07" y="2800060"/>
            <a:ext cx="7743785" cy="20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376E0BE-615E-421A-BC5E-98DEC773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07" y="214169"/>
            <a:ext cx="4376439" cy="25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24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1149528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</a:t>
            </a:r>
            <a:endParaRPr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745945" y="1998857"/>
            <a:ext cx="2646934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K</a:t>
            </a:r>
            <a:r>
              <a:rPr lang="en" sz="1400" dirty="0"/>
              <a:t>-nearest neighbor (KNN) model </a:t>
            </a:r>
            <a:endParaRPr lang="en-US" sz="1400" dirty="0"/>
          </a:p>
        </p:txBody>
      </p:sp>
      <p:grpSp>
        <p:nvGrpSpPr>
          <p:cNvPr id="467" name="Google Shape;467;p37"/>
          <p:cNvGrpSpPr/>
          <p:nvPr/>
        </p:nvGrpSpPr>
        <p:grpSpPr>
          <a:xfrm>
            <a:off x="3851848" y="2570562"/>
            <a:ext cx="1440305" cy="2572929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349436" y="2570562"/>
            <a:ext cx="1798893" cy="2572929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5995705" y="2570562"/>
            <a:ext cx="1798893" cy="257292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5995672" y="2304611"/>
            <a:ext cx="2317748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-US" sz="1400" i="0" u="none" strike="noStrike" dirty="0">
                <a:solidFill>
                  <a:srgbClr val="FFFFFF"/>
                </a:solidFill>
                <a:effectLst/>
              </a:rPr>
              <a:t>Utilizes the Euclidean metric</a:t>
            </a:r>
            <a:br>
              <a:rPr lang="en-US" sz="1800" dirty="0"/>
            </a:br>
            <a:endParaRPr sz="1800"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3751788" y="2292206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algn="l"/>
            <a:r>
              <a:rPr lang="en-US" sz="1400" dirty="0"/>
              <a:t>5 chosen as k-value</a:t>
            </a:r>
            <a:br>
              <a:rPr lang="en-US" sz="1800" dirty="0"/>
            </a:br>
            <a:endParaRPr sz="1800"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1036975" y="2636044"/>
            <a:ext cx="1858624" cy="96089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indent="-1714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</a:rPr>
              <a:t>Simple</a:t>
            </a:r>
          </a:p>
          <a:p>
            <a:pPr marL="285750" indent="-1714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</a:rPr>
              <a:t>Sensitive to outliers </a:t>
            </a:r>
          </a:p>
          <a:p>
            <a:pPr marL="285750" indent="-171450"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</a:rPr>
              <a:t>Successful in detecting cyber attacks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5896205" y="2636044"/>
            <a:ext cx="1969795" cy="48809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</a:rPr>
              <a:t>Default KNN metric from SKlearn library 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</a:rPr>
              <a:t>Measures straight distance of two points in Euclidean space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3580021" y="2636044"/>
            <a:ext cx="1566475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</a:rPr>
              <a:t>Default k-value from SKlearn library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2238371" y="650381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-14478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683;p45">
            <a:extLst>
              <a:ext uri="{FF2B5EF4-FFF2-40B4-BE49-F238E27FC236}">
                <a16:creationId xmlns:a16="http://schemas.microsoft.com/office/drawing/2014/main" id="{4426557A-C5EA-484A-BE66-2772C54041F9}"/>
              </a:ext>
            </a:extLst>
          </p:cNvPr>
          <p:cNvSpPr/>
          <p:nvPr/>
        </p:nvSpPr>
        <p:spPr>
          <a:xfrm>
            <a:off x="2454585" y="1639980"/>
            <a:ext cx="2820799" cy="1296302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6" name="Google Shape;683;p45">
            <a:extLst>
              <a:ext uri="{FF2B5EF4-FFF2-40B4-BE49-F238E27FC236}">
                <a16:creationId xmlns:a16="http://schemas.microsoft.com/office/drawing/2014/main" id="{18FFAC4E-0A11-4110-A3DC-200BDCCCDF4A}"/>
              </a:ext>
            </a:extLst>
          </p:cNvPr>
          <p:cNvSpPr/>
          <p:nvPr/>
        </p:nvSpPr>
        <p:spPr>
          <a:xfrm>
            <a:off x="5001842" y="1947586"/>
            <a:ext cx="3445472" cy="1924509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</p:txBody>
      </p:sp>
      <p:sp>
        <p:nvSpPr>
          <p:cNvPr id="725" name="Google Shape;725;p47"/>
          <p:cNvSpPr txBox="1">
            <a:spLocks noGrp="1"/>
          </p:cNvSpPr>
          <p:nvPr>
            <p:ph type="subTitle" idx="3"/>
          </p:nvPr>
        </p:nvSpPr>
        <p:spPr>
          <a:xfrm>
            <a:off x="5144545" y="2184262"/>
            <a:ext cx="3160066" cy="1451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l" fontAlgn="base">
              <a:buFont typeface="Arial" panose="020B0604020202020204" pitchFamily="34" charset="0"/>
              <a:buChar char="•"/>
            </a:pPr>
            <a:r>
              <a:rPr lang="en-US" sz="1400" dirty="0"/>
              <a:t>Verbose &gt; 0 can cause slow run times</a:t>
            </a:r>
          </a:p>
          <a:p>
            <a:pPr marL="400050" indent="-285750" algn="l" fontAlgn="base">
              <a:buFont typeface="Arial" panose="020B0604020202020204" pitchFamily="34" charset="0"/>
              <a:buChar char="•"/>
            </a:pPr>
            <a:r>
              <a:rPr lang="en-US" sz="1400" dirty="0"/>
              <a:t>Allows us to get higher accuracy with small percent of data</a:t>
            </a:r>
          </a:p>
          <a:p>
            <a:pPr marL="400050" indent="-285750" algn="l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</a:rPr>
              <a:t>Output is the percent chance of a normal event vs a bad behavior event</a:t>
            </a:r>
          </a:p>
          <a:p>
            <a:pPr marL="114300" indent="0" algn="l" fontAlgn="base"/>
            <a:endParaRPr lang="en-US" sz="1400" dirty="0"/>
          </a:p>
          <a:p>
            <a:pPr marL="11430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3" name="Google Shape;723;p47"/>
          <p:cNvSpPr txBox="1">
            <a:spLocks noGrp="1"/>
          </p:cNvSpPr>
          <p:nvPr>
            <p:ph type="subTitle" idx="1"/>
          </p:nvPr>
        </p:nvSpPr>
        <p:spPr>
          <a:xfrm>
            <a:off x="2632539" y="1762312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>
                <a:latin typeface="Overpass Mono"/>
              </a:rPr>
              <a:t>Verbose set to 0</a:t>
            </a:r>
          </a:p>
          <a:p>
            <a:pPr marL="0" indent="0"/>
            <a:r>
              <a:rPr lang="en-US" sz="2000" b="1" dirty="0">
                <a:latin typeface="Overpass Mono"/>
              </a:rPr>
              <a:t>&amp;</a:t>
            </a:r>
          </a:p>
          <a:p>
            <a:pPr marL="0" indent="0"/>
            <a:r>
              <a:rPr lang="en-US" sz="2000" b="1" dirty="0">
                <a:latin typeface="Overpass Mono"/>
              </a:rPr>
              <a:t>CV set to 5</a:t>
            </a:r>
            <a:endParaRPr sz="2000" b="1" dirty="0">
              <a:latin typeface="Overpass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36" name="Google Shape;536;p41"/>
          <p:cNvSpPr/>
          <p:nvPr/>
        </p:nvSpPr>
        <p:spPr>
          <a:xfrm>
            <a:off x="1757476" y="2957144"/>
            <a:ext cx="2821895" cy="14795"/>
          </a:xfrm>
          <a:custGeom>
            <a:avLst/>
            <a:gdLst/>
            <a:ahLst/>
            <a:cxnLst/>
            <a:rect l="l" t="t" r="r" b="b"/>
            <a:pathLst>
              <a:path w="202941" h="1064" extrusionOk="0">
                <a:moveTo>
                  <a:pt x="0" y="1"/>
                </a:moveTo>
                <a:lnTo>
                  <a:pt x="0" y="1064"/>
                </a:lnTo>
                <a:lnTo>
                  <a:pt x="202941" y="1064"/>
                </a:lnTo>
                <a:lnTo>
                  <a:pt x="2029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1757476" y="2957144"/>
            <a:ext cx="1431840" cy="14795"/>
          </a:xfrm>
          <a:custGeom>
            <a:avLst/>
            <a:gdLst/>
            <a:ahLst/>
            <a:cxnLst/>
            <a:rect l="l" t="t" r="r" b="b"/>
            <a:pathLst>
              <a:path w="102973" h="1064" extrusionOk="0">
                <a:moveTo>
                  <a:pt x="0" y="1"/>
                </a:moveTo>
                <a:lnTo>
                  <a:pt x="0" y="1064"/>
                </a:lnTo>
                <a:lnTo>
                  <a:pt x="102973" y="1064"/>
                </a:lnTo>
                <a:lnTo>
                  <a:pt x="10297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1810176" y="3025279"/>
            <a:ext cx="47569" cy="47569"/>
          </a:xfrm>
          <a:custGeom>
            <a:avLst/>
            <a:gdLst/>
            <a:ahLst/>
            <a:cxnLst/>
            <a:rect l="l" t="t" r="r" b="b"/>
            <a:pathLst>
              <a:path w="3421" h="3421" extrusionOk="0">
                <a:moveTo>
                  <a:pt x="0" y="0"/>
                </a:moveTo>
                <a:lnTo>
                  <a:pt x="0" y="3420"/>
                </a:lnTo>
                <a:lnTo>
                  <a:pt x="3420" y="171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918134" y="3031703"/>
            <a:ext cx="34721" cy="34707"/>
          </a:xfrm>
          <a:custGeom>
            <a:avLst/>
            <a:gdLst/>
            <a:ahLst/>
            <a:cxnLst/>
            <a:rect l="l" t="t" r="r" b="b"/>
            <a:pathLst>
              <a:path w="2497" h="2496" extrusionOk="0">
                <a:moveTo>
                  <a:pt x="1" y="0"/>
                </a:moveTo>
                <a:lnTo>
                  <a:pt x="1" y="2496"/>
                </a:lnTo>
                <a:lnTo>
                  <a:pt x="2496" y="1248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954760" y="3031703"/>
            <a:ext cx="4519" cy="34707"/>
          </a:xfrm>
          <a:custGeom>
            <a:avLst/>
            <a:gdLst/>
            <a:ahLst/>
            <a:cxnLst/>
            <a:rect l="l" t="t" r="r" b="b"/>
            <a:pathLst>
              <a:path w="325" h="2496" extrusionOk="0">
                <a:moveTo>
                  <a:pt x="1" y="0"/>
                </a:moveTo>
                <a:lnTo>
                  <a:pt x="1" y="2496"/>
                </a:lnTo>
                <a:lnTo>
                  <a:pt x="324" y="2496"/>
                </a:lnTo>
                <a:lnTo>
                  <a:pt x="3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2019668" y="3022706"/>
            <a:ext cx="36014" cy="53353"/>
          </a:xfrm>
          <a:custGeom>
            <a:avLst/>
            <a:gdLst/>
            <a:ahLst/>
            <a:cxnLst/>
            <a:rect l="l" t="t" r="r" b="b"/>
            <a:pathLst>
              <a:path w="2590" h="3837" extrusionOk="0">
                <a:moveTo>
                  <a:pt x="2589" y="0"/>
                </a:moveTo>
                <a:lnTo>
                  <a:pt x="1" y="1895"/>
                </a:lnTo>
                <a:lnTo>
                  <a:pt x="2589" y="3836"/>
                </a:lnTo>
                <a:lnTo>
                  <a:pt x="25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2061453" y="3023985"/>
            <a:ext cx="20579" cy="50781"/>
          </a:xfrm>
          <a:custGeom>
            <a:avLst/>
            <a:gdLst/>
            <a:ahLst/>
            <a:cxnLst/>
            <a:rect l="l" t="t" r="r" b="b"/>
            <a:pathLst>
              <a:path w="1480" h="3652" extrusionOk="0">
                <a:moveTo>
                  <a:pt x="0" y="1"/>
                </a:moveTo>
                <a:lnTo>
                  <a:pt x="0" y="370"/>
                </a:lnTo>
                <a:cubicBezTo>
                  <a:pt x="601" y="555"/>
                  <a:pt x="1063" y="1110"/>
                  <a:pt x="1063" y="1803"/>
                </a:cubicBezTo>
                <a:cubicBezTo>
                  <a:pt x="1063" y="2496"/>
                  <a:pt x="601" y="3051"/>
                  <a:pt x="0" y="3236"/>
                </a:cubicBezTo>
                <a:lnTo>
                  <a:pt x="0" y="3652"/>
                </a:lnTo>
                <a:cubicBezTo>
                  <a:pt x="832" y="3467"/>
                  <a:pt x="1479" y="2681"/>
                  <a:pt x="1479" y="1803"/>
                </a:cubicBezTo>
                <a:cubicBezTo>
                  <a:pt x="1479" y="925"/>
                  <a:pt x="832" y="139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2061453" y="3036194"/>
            <a:ext cx="10290" cy="25724"/>
          </a:xfrm>
          <a:custGeom>
            <a:avLst/>
            <a:gdLst/>
            <a:ahLst/>
            <a:cxnLst/>
            <a:rect l="l" t="t" r="r" b="b"/>
            <a:pathLst>
              <a:path w="740" h="1850" extrusionOk="0">
                <a:moveTo>
                  <a:pt x="0" y="1"/>
                </a:moveTo>
                <a:lnTo>
                  <a:pt x="0" y="1849"/>
                </a:lnTo>
                <a:cubicBezTo>
                  <a:pt x="416" y="1757"/>
                  <a:pt x="740" y="1387"/>
                  <a:pt x="740" y="925"/>
                </a:cubicBezTo>
                <a:cubicBezTo>
                  <a:pt x="740" y="463"/>
                  <a:pt x="416" y="93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1"/>
          <p:cNvSpPr/>
          <p:nvPr/>
        </p:nvSpPr>
        <p:spPr>
          <a:xfrm>
            <a:off x="2094227" y="3043272"/>
            <a:ext cx="149103" cy="11583"/>
          </a:xfrm>
          <a:custGeom>
            <a:avLst/>
            <a:gdLst/>
            <a:ahLst/>
            <a:cxnLst/>
            <a:rect l="l" t="t" r="r" b="b"/>
            <a:pathLst>
              <a:path w="10723" h="833" extrusionOk="0">
                <a:moveTo>
                  <a:pt x="0" y="0"/>
                </a:moveTo>
                <a:lnTo>
                  <a:pt x="0" y="832"/>
                </a:lnTo>
                <a:lnTo>
                  <a:pt x="10723" y="832"/>
                </a:lnTo>
                <a:lnTo>
                  <a:pt x="107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2226603" y="3032342"/>
            <a:ext cx="33442" cy="33428"/>
          </a:xfrm>
          <a:custGeom>
            <a:avLst/>
            <a:gdLst/>
            <a:ahLst/>
            <a:cxnLst/>
            <a:rect l="l" t="t" r="r" b="b"/>
            <a:pathLst>
              <a:path w="2405" h="2404" extrusionOk="0">
                <a:moveTo>
                  <a:pt x="1203" y="0"/>
                </a:moveTo>
                <a:cubicBezTo>
                  <a:pt x="556" y="0"/>
                  <a:pt x="1" y="555"/>
                  <a:pt x="1" y="1202"/>
                </a:cubicBezTo>
                <a:cubicBezTo>
                  <a:pt x="1" y="1849"/>
                  <a:pt x="556" y="2404"/>
                  <a:pt x="1203" y="2404"/>
                </a:cubicBezTo>
                <a:cubicBezTo>
                  <a:pt x="1896" y="2404"/>
                  <a:pt x="2404" y="1849"/>
                  <a:pt x="2404" y="1202"/>
                </a:cubicBezTo>
                <a:cubicBezTo>
                  <a:pt x="2404" y="555"/>
                  <a:pt x="1896" y="0"/>
                  <a:pt x="1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3894285" y="3023346"/>
            <a:ext cx="67495" cy="52060"/>
          </a:xfrm>
          <a:custGeom>
            <a:avLst/>
            <a:gdLst/>
            <a:ahLst/>
            <a:cxnLst/>
            <a:rect l="l" t="t" r="r" b="b"/>
            <a:pathLst>
              <a:path w="4854" h="3744" extrusionOk="0">
                <a:moveTo>
                  <a:pt x="1249" y="1664"/>
                </a:moveTo>
                <a:lnTo>
                  <a:pt x="1249" y="2080"/>
                </a:lnTo>
                <a:lnTo>
                  <a:pt x="463" y="2080"/>
                </a:lnTo>
                <a:lnTo>
                  <a:pt x="463" y="1664"/>
                </a:lnTo>
                <a:close/>
                <a:moveTo>
                  <a:pt x="4253" y="1664"/>
                </a:moveTo>
                <a:lnTo>
                  <a:pt x="4253" y="2080"/>
                </a:lnTo>
                <a:lnTo>
                  <a:pt x="1757" y="2080"/>
                </a:lnTo>
                <a:lnTo>
                  <a:pt x="1757" y="1664"/>
                </a:lnTo>
                <a:close/>
                <a:moveTo>
                  <a:pt x="3005" y="2542"/>
                </a:moveTo>
                <a:lnTo>
                  <a:pt x="3005" y="2958"/>
                </a:lnTo>
                <a:lnTo>
                  <a:pt x="509" y="2958"/>
                </a:lnTo>
                <a:lnTo>
                  <a:pt x="509" y="2542"/>
                </a:lnTo>
                <a:close/>
                <a:moveTo>
                  <a:pt x="4299" y="2542"/>
                </a:moveTo>
                <a:lnTo>
                  <a:pt x="4299" y="2958"/>
                </a:lnTo>
                <a:lnTo>
                  <a:pt x="3513" y="2958"/>
                </a:lnTo>
                <a:lnTo>
                  <a:pt x="3513" y="2542"/>
                </a:lnTo>
                <a:close/>
                <a:moveTo>
                  <a:pt x="509" y="0"/>
                </a:moveTo>
                <a:cubicBezTo>
                  <a:pt x="232" y="0"/>
                  <a:pt x="1" y="231"/>
                  <a:pt x="1" y="509"/>
                </a:cubicBezTo>
                <a:lnTo>
                  <a:pt x="1" y="3236"/>
                </a:lnTo>
                <a:cubicBezTo>
                  <a:pt x="1" y="3513"/>
                  <a:pt x="232" y="3744"/>
                  <a:pt x="509" y="3744"/>
                </a:cubicBezTo>
                <a:lnTo>
                  <a:pt x="4345" y="3744"/>
                </a:lnTo>
                <a:cubicBezTo>
                  <a:pt x="4623" y="3744"/>
                  <a:pt x="4854" y="3513"/>
                  <a:pt x="4854" y="3236"/>
                </a:cubicBezTo>
                <a:lnTo>
                  <a:pt x="4854" y="509"/>
                </a:lnTo>
                <a:cubicBezTo>
                  <a:pt x="4854" y="185"/>
                  <a:pt x="4623" y="0"/>
                  <a:pt x="43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4231690" y="3025918"/>
            <a:ext cx="73265" cy="46276"/>
          </a:xfrm>
          <a:custGeom>
            <a:avLst/>
            <a:gdLst/>
            <a:ahLst/>
            <a:cxnLst/>
            <a:rect l="l" t="t" r="r" b="b"/>
            <a:pathLst>
              <a:path w="5269" h="3328" extrusionOk="0">
                <a:moveTo>
                  <a:pt x="4807" y="462"/>
                </a:moveTo>
                <a:lnTo>
                  <a:pt x="4807" y="2866"/>
                </a:lnTo>
                <a:lnTo>
                  <a:pt x="462" y="2866"/>
                </a:lnTo>
                <a:lnTo>
                  <a:pt x="462" y="462"/>
                </a:lnTo>
                <a:close/>
                <a:moveTo>
                  <a:pt x="231" y="0"/>
                </a:moveTo>
                <a:cubicBezTo>
                  <a:pt x="92" y="0"/>
                  <a:pt x="0" y="93"/>
                  <a:pt x="0" y="231"/>
                </a:cubicBezTo>
                <a:lnTo>
                  <a:pt x="0" y="3097"/>
                </a:lnTo>
                <a:cubicBezTo>
                  <a:pt x="0" y="3235"/>
                  <a:pt x="92" y="3328"/>
                  <a:pt x="231" y="3328"/>
                </a:cubicBezTo>
                <a:lnTo>
                  <a:pt x="5038" y="3328"/>
                </a:lnTo>
                <a:cubicBezTo>
                  <a:pt x="5176" y="3328"/>
                  <a:pt x="5269" y="3235"/>
                  <a:pt x="5269" y="3097"/>
                </a:cubicBezTo>
                <a:lnTo>
                  <a:pt x="5269" y="231"/>
                </a:lnTo>
                <a:cubicBezTo>
                  <a:pt x="5269" y="93"/>
                  <a:pt x="5176" y="0"/>
                  <a:pt x="50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1"/>
          <p:cNvSpPr/>
          <p:nvPr/>
        </p:nvSpPr>
        <p:spPr>
          <a:xfrm>
            <a:off x="4008042" y="3023985"/>
            <a:ext cx="48209" cy="50141"/>
          </a:xfrm>
          <a:custGeom>
            <a:avLst/>
            <a:gdLst/>
            <a:ahLst/>
            <a:cxnLst/>
            <a:rect l="l" t="t" r="r" b="b"/>
            <a:pathLst>
              <a:path w="3467" h="3606" extrusionOk="0">
                <a:moveTo>
                  <a:pt x="1757" y="1110"/>
                </a:moveTo>
                <a:cubicBezTo>
                  <a:pt x="2126" y="1110"/>
                  <a:pt x="2404" y="1433"/>
                  <a:pt x="2404" y="1803"/>
                </a:cubicBezTo>
                <a:cubicBezTo>
                  <a:pt x="2404" y="2173"/>
                  <a:pt x="2126" y="2496"/>
                  <a:pt x="1757" y="2496"/>
                </a:cubicBezTo>
                <a:cubicBezTo>
                  <a:pt x="1341" y="2496"/>
                  <a:pt x="1063" y="2173"/>
                  <a:pt x="1063" y="1803"/>
                </a:cubicBezTo>
                <a:cubicBezTo>
                  <a:pt x="1063" y="1433"/>
                  <a:pt x="1341" y="1110"/>
                  <a:pt x="1757" y="1110"/>
                </a:cubicBezTo>
                <a:close/>
                <a:moveTo>
                  <a:pt x="1248" y="1"/>
                </a:moveTo>
                <a:lnTo>
                  <a:pt x="1202" y="740"/>
                </a:lnTo>
                <a:lnTo>
                  <a:pt x="555" y="370"/>
                </a:lnTo>
                <a:lnTo>
                  <a:pt x="0" y="1156"/>
                </a:lnTo>
                <a:lnTo>
                  <a:pt x="740" y="1803"/>
                </a:lnTo>
                <a:lnTo>
                  <a:pt x="0" y="2450"/>
                </a:lnTo>
                <a:lnTo>
                  <a:pt x="555" y="3236"/>
                </a:lnTo>
                <a:lnTo>
                  <a:pt x="1202" y="2866"/>
                </a:lnTo>
                <a:lnTo>
                  <a:pt x="1248" y="3606"/>
                </a:lnTo>
                <a:lnTo>
                  <a:pt x="2219" y="3606"/>
                </a:lnTo>
                <a:lnTo>
                  <a:pt x="2311" y="2866"/>
                </a:lnTo>
                <a:lnTo>
                  <a:pt x="2912" y="3236"/>
                </a:lnTo>
                <a:lnTo>
                  <a:pt x="3467" y="2450"/>
                </a:lnTo>
                <a:lnTo>
                  <a:pt x="2727" y="1803"/>
                </a:lnTo>
                <a:lnTo>
                  <a:pt x="3467" y="1156"/>
                </a:lnTo>
                <a:lnTo>
                  <a:pt x="2912" y="370"/>
                </a:lnTo>
                <a:lnTo>
                  <a:pt x="2311" y="740"/>
                </a:lnTo>
                <a:lnTo>
                  <a:pt x="22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1"/>
          <p:cNvSpPr/>
          <p:nvPr/>
        </p:nvSpPr>
        <p:spPr>
          <a:xfrm>
            <a:off x="4035671" y="3023985"/>
            <a:ext cx="30869" cy="22512"/>
          </a:xfrm>
          <a:custGeom>
            <a:avLst/>
            <a:gdLst/>
            <a:ahLst/>
            <a:cxnLst/>
            <a:rect l="l" t="t" r="r" b="b"/>
            <a:pathLst>
              <a:path w="2220" h="1619" extrusionOk="0">
                <a:moveTo>
                  <a:pt x="1" y="1"/>
                </a:moveTo>
                <a:lnTo>
                  <a:pt x="1" y="1618"/>
                </a:lnTo>
                <a:lnTo>
                  <a:pt x="2219" y="1618"/>
                </a:lnTo>
                <a:lnTo>
                  <a:pt x="22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1"/>
          <p:cNvSpPr/>
          <p:nvPr/>
        </p:nvSpPr>
        <p:spPr>
          <a:xfrm>
            <a:off x="4042095" y="3029770"/>
            <a:ext cx="9010" cy="12222"/>
          </a:xfrm>
          <a:custGeom>
            <a:avLst/>
            <a:gdLst/>
            <a:ahLst/>
            <a:cxnLst/>
            <a:rect l="l" t="t" r="r" b="b"/>
            <a:pathLst>
              <a:path w="648" h="879" extrusionOk="0">
                <a:moveTo>
                  <a:pt x="1" y="1"/>
                </a:moveTo>
                <a:lnTo>
                  <a:pt x="1" y="879"/>
                </a:lnTo>
                <a:lnTo>
                  <a:pt x="93" y="879"/>
                </a:lnTo>
                <a:lnTo>
                  <a:pt x="93" y="463"/>
                </a:lnTo>
                <a:lnTo>
                  <a:pt x="509" y="463"/>
                </a:lnTo>
                <a:lnTo>
                  <a:pt x="509" y="879"/>
                </a:lnTo>
                <a:lnTo>
                  <a:pt x="648" y="879"/>
                </a:lnTo>
                <a:lnTo>
                  <a:pt x="648" y="1"/>
                </a:lnTo>
                <a:lnTo>
                  <a:pt x="509" y="1"/>
                </a:lnTo>
                <a:lnTo>
                  <a:pt x="509" y="370"/>
                </a:lnTo>
                <a:lnTo>
                  <a:pt x="93" y="370"/>
                </a:lnTo>
                <a:lnTo>
                  <a:pt x="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1"/>
          <p:cNvSpPr/>
          <p:nvPr/>
        </p:nvSpPr>
        <p:spPr>
          <a:xfrm>
            <a:off x="4053664" y="3029770"/>
            <a:ext cx="10304" cy="12222"/>
          </a:xfrm>
          <a:custGeom>
            <a:avLst/>
            <a:gdLst/>
            <a:ahLst/>
            <a:cxnLst/>
            <a:rect l="l" t="t" r="r" b="b"/>
            <a:pathLst>
              <a:path w="741" h="879" extrusionOk="0">
                <a:moveTo>
                  <a:pt x="278" y="47"/>
                </a:moveTo>
                <a:cubicBezTo>
                  <a:pt x="509" y="47"/>
                  <a:pt x="602" y="185"/>
                  <a:pt x="602" y="417"/>
                </a:cubicBezTo>
                <a:cubicBezTo>
                  <a:pt x="602" y="648"/>
                  <a:pt x="463" y="786"/>
                  <a:pt x="232" y="786"/>
                </a:cubicBezTo>
                <a:lnTo>
                  <a:pt x="139" y="786"/>
                </a:lnTo>
                <a:lnTo>
                  <a:pt x="139" y="93"/>
                </a:lnTo>
                <a:cubicBezTo>
                  <a:pt x="139" y="93"/>
                  <a:pt x="186" y="47"/>
                  <a:pt x="278" y="47"/>
                </a:cubicBezTo>
                <a:close/>
                <a:moveTo>
                  <a:pt x="1" y="1"/>
                </a:moveTo>
                <a:lnTo>
                  <a:pt x="1" y="879"/>
                </a:lnTo>
                <a:lnTo>
                  <a:pt x="232" y="879"/>
                </a:lnTo>
                <a:cubicBezTo>
                  <a:pt x="371" y="879"/>
                  <a:pt x="509" y="832"/>
                  <a:pt x="602" y="740"/>
                </a:cubicBezTo>
                <a:cubicBezTo>
                  <a:pt x="694" y="648"/>
                  <a:pt x="740" y="555"/>
                  <a:pt x="740" y="417"/>
                </a:cubicBezTo>
                <a:cubicBezTo>
                  <a:pt x="740" y="278"/>
                  <a:pt x="694" y="139"/>
                  <a:pt x="602" y="93"/>
                </a:cubicBezTo>
                <a:cubicBezTo>
                  <a:pt x="555" y="1"/>
                  <a:pt x="417" y="1"/>
                  <a:pt x="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1"/>
          <p:cNvSpPr/>
          <p:nvPr/>
        </p:nvSpPr>
        <p:spPr>
          <a:xfrm>
            <a:off x="4113442" y="3020773"/>
            <a:ext cx="71347" cy="56566"/>
          </a:xfrm>
          <a:custGeom>
            <a:avLst/>
            <a:gdLst/>
            <a:ahLst/>
            <a:cxnLst/>
            <a:rect l="l" t="t" r="r" b="b"/>
            <a:pathLst>
              <a:path w="5131" h="4068" extrusionOk="0">
                <a:moveTo>
                  <a:pt x="4483" y="324"/>
                </a:moveTo>
                <a:cubicBezTo>
                  <a:pt x="4668" y="324"/>
                  <a:pt x="4807" y="463"/>
                  <a:pt x="4807" y="694"/>
                </a:cubicBezTo>
                <a:lnTo>
                  <a:pt x="4807" y="3421"/>
                </a:lnTo>
                <a:cubicBezTo>
                  <a:pt x="4807" y="3605"/>
                  <a:pt x="4668" y="3744"/>
                  <a:pt x="4483" y="3744"/>
                </a:cubicBezTo>
                <a:lnTo>
                  <a:pt x="647" y="3744"/>
                </a:lnTo>
                <a:cubicBezTo>
                  <a:pt x="462" y="3744"/>
                  <a:pt x="324" y="3605"/>
                  <a:pt x="324" y="3421"/>
                </a:cubicBezTo>
                <a:lnTo>
                  <a:pt x="324" y="694"/>
                </a:lnTo>
                <a:cubicBezTo>
                  <a:pt x="324" y="463"/>
                  <a:pt x="462" y="324"/>
                  <a:pt x="647" y="324"/>
                </a:cubicBezTo>
                <a:close/>
                <a:moveTo>
                  <a:pt x="647" y="1"/>
                </a:moveTo>
                <a:cubicBezTo>
                  <a:pt x="277" y="1"/>
                  <a:pt x="0" y="324"/>
                  <a:pt x="0" y="694"/>
                </a:cubicBezTo>
                <a:lnTo>
                  <a:pt x="0" y="3421"/>
                </a:lnTo>
                <a:cubicBezTo>
                  <a:pt x="0" y="3744"/>
                  <a:pt x="277" y="4068"/>
                  <a:pt x="647" y="4068"/>
                </a:cubicBezTo>
                <a:lnTo>
                  <a:pt x="4483" y="4068"/>
                </a:lnTo>
                <a:cubicBezTo>
                  <a:pt x="4853" y="4068"/>
                  <a:pt x="5130" y="3744"/>
                  <a:pt x="5130" y="3421"/>
                </a:cubicBezTo>
                <a:lnTo>
                  <a:pt x="5130" y="694"/>
                </a:lnTo>
                <a:cubicBezTo>
                  <a:pt x="5130" y="324"/>
                  <a:pt x="4853" y="1"/>
                  <a:pt x="4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1"/>
          <p:cNvSpPr/>
          <p:nvPr/>
        </p:nvSpPr>
        <p:spPr>
          <a:xfrm>
            <a:off x="4152000" y="3049056"/>
            <a:ext cx="22498" cy="17353"/>
          </a:xfrm>
          <a:custGeom>
            <a:avLst/>
            <a:gdLst/>
            <a:ahLst/>
            <a:cxnLst/>
            <a:rect l="l" t="t" r="r" b="b"/>
            <a:pathLst>
              <a:path w="1618" h="1248" extrusionOk="0">
                <a:moveTo>
                  <a:pt x="185" y="0"/>
                </a:moveTo>
                <a:cubicBezTo>
                  <a:pt x="93" y="0"/>
                  <a:pt x="0" y="93"/>
                  <a:pt x="0" y="185"/>
                </a:cubicBezTo>
                <a:lnTo>
                  <a:pt x="0" y="1109"/>
                </a:lnTo>
                <a:cubicBezTo>
                  <a:pt x="0" y="1202"/>
                  <a:pt x="93" y="1248"/>
                  <a:pt x="185" y="1248"/>
                </a:cubicBezTo>
                <a:lnTo>
                  <a:pt x="1433" y="1248"/>
                </a:lnTo>
                <a:cubicBezTo>
                  <a:pt x="1525" y="1248"/>
                  <a:pt x="1618" y="1202"/>
                  <a:pt x="1618" y="1109"/>
                </a:cubicBezTo>
                <a:lnTo>
                  <a:pt x="1618" y="185"/>
                </a:lnTo>
                <a:cubicBezTo>
                  <a:pt x="1618" y="93"/>
                  <a:pt x="1525" y="0"/>
                  <a:pt x="14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1"/>
          <p:cNvSpPr/>
          <p:nvPr/>
        </p:nvSpPr>
        <p:spPr>
          <a:xfrm>
            <a:off x="4351857" y="3020773"/>
            <a:ext cx="72000" cy="56566"/>
          </a:xfrm>
          <a:custGeom>
            <a:avLst/>
            <a:gdLst/>
            <a:ahLst/>
            <a:cxnLst/>
            <a:rect l="l" t="t" r="r" b="b"/>
            <a:pathLst>
              <a:path w="5178" h="4068" extrusionOk="0">
                <a:moveTo>
                  <a:pt x="694" y="1"/>
                </a:moveTo>
                <a:cubicBezTo>
                  <a:pt x="324" y="1"/>
                  <a:pt x="1" y="324"/>
                  <a:pt x="1" y="694"/>
                </a:cubicBezTo>
                <a:lnTo>
                  <a:pt x="324" y="694"/>
                </a:lnTo>
                <a:cubicBezTo>
                  <a:pt x="324" y="463"/>
                  <a:pt x="463" y="324"/>
                  <a:pt x="694" y="324"/>
                </a:cubicBezTo>
                <a:lnTo>
                  <a:pt x="4484" y="324"/>
                </a:lnTo>
                <a:cubicBezTo>
                  <a:pt x="4669" y="324"/>
                  <a:pt x="4854" y="463"/>
                  <a:pt x="4854" y="694"/>
                </a:cubicBezTo>
                <a:lnTo>
                  <a:pt x="4854" y="3421"/>
                </a:lnTo>
                <a:cubicBezTo>
                  <a:pt x="4854" y="3605"/>
                  <a:pt x="4669" y="3744"/>
                  <a:pt x="4484" y="3744"/>
                </a:cubicBezTo>
                <a:lnTo>
                  <a:pt x="3559" y="3744"/>
                </a:lnTo>
                <a:lnTo>
                  <a:pt x="3559" y="4068"/>
                </a:lnTo>
                <a:lnTo>
                  <a:pt x="4484" y="4068"/>
                </a:lnTo>
                <a:cubicBezTo>
                  <a:pt x="4854" y="4068"/>
                  <a:pt x="5177" y="3744"/>
                  <a:pt x="5177" y="3421"/>
                </a:cubicBezTo>
                <a:lnTo>
                  <a:pt x="5177" y="694"/>
                </a:lnTo>
                <a:cubicBezTo>
                  <a:pt x="5177" y="324"/>
                  <a:pt x="4854" y="1"/>
                  <a:pt x="44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1"/>
          <p:cNvSpPr/>
          <p:nvPr/>
        </p:nvSpPr>
        <p:spPr>
          <a:xfrm>
            <a:off x="4351857" y="3034915"/>
            <a:ext cx="41785" cy="41785"/>
          </a:xfrm>
          <a:custGeom>
            <a:avLst/>
            <a:gdLst/>
            <a:ahLst/>
            <a:cxnLst/>
            <a:rect l="l" t="t" r="r" b="b"/>
            <a:pathLst>
              <a:path w="3005" h="3005" extrusionOk="0">
                <a:moveTo>
                  <a:pt x="1" y="0"/>
                </a:moveTo>
                <a:lnTo>
                  <a:pt x="1" y="416"/>
                </a:lnTo>
                <a:cubicBezTo>
                  <a:pt x="1387" y="416"/>
                  <a:pt x="2543" y="1572"/>
                  <a:pt x="2543" y="3004"/>
                </a:cubicBezTo>
                <a:lnTo>
                  <a:pt x="3005" y="3004"/>
                </a:lnTo>
                <a:cubicBezTo>
                  <a:pt x="3005" y="1341"/>
                  <a:pt x="1665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1"/>
          <p:cNvSpPr/>
          <p:nvPr/>
        </p:nvSpPr>
        <p:spPr>
          <a:xfrm>
            <a:off x="4351857" y="3049056"/>
            <a:ext cx="27657" cy="27643"/>
          </a:xfrm>
          <a:custGeom>
            <a:avLst/>
            <a:gdLst/>
            <a:ahLst/>
            <a:cxnLst/>
            <a:rect l="l" t="t" r="r" b="b"/>
            <a:pathLst>
              <a:path w="1989" h="1988" extrusionOk="0">
                <a:moveTo>
                  <a:pt x="1" y="0"/>
                </a:moveTo>
                <a:lnTo>
                  <a:pt x="1" y="416"/>
                </a:lnTo>
                <a:cubicBezTo>
                  <a:pt x="833" y="416"/>
                  <a:pt x="1526" y="1109"/>
                  <a:pt x="1526" y="1987"/>
                </a:cubicBezTo>
                <a:lnTo>
                  <a:pt x="1988" y="1987"/>
                </a:lnTo>
                <a:cubicBezTo>
                  <a:pt x="1988" y="878"/>
                  <a:pt x="1110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1"/>
          <p:cNvSpPr/>
          <p:nvPr/>
        </p:nvSpPr>
        <p:spPr>
          <a:xfrm>
            <a:off x="4351857" y="3064477"/>
            <a:ext cx="11583" cy="12222"/>
          </a:xfrm>
          <a:custGeom>
            <a:avLst/>
            <a:gdLst/>
            <a:ahLst/>
            <a:cxnLst/>
            <a:rect l="l" t="t" r="r" b="b"/>
            <a:pathLst>
              <a:path w="833" h="879" extrusionOk="0">
                <a:moveTo>
                  <a:pt x="1" y="0"/>
                </a:moveTo>
                <a:lnTo>
                  <a:pt x="1" y="878"/>
                </a:lnTo>
                <a:lnTo>
                  <a:pt x="833" y="878"/>
                </a:lnTo>
                <a:cubicBezTo>
                  <a:pt x="833" y="416"/>
                  <a:pt x="463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1"/>
          <p:cNvSpPr/>
          <p:nvPr/>
        </p:nvSpPr>
        <p:spPr>
          <a:xfrm>
            <a:off x="4470105" y="3020134"/>
            <a:ext cx="25724" cy="25710"/>
          </a:xfrm>
          <a:custGeom>
            <a:avLst/>
            <a:gdLst/>
            <a:ahLst/>
            <a:cxnLst/>
            <a:rect l="l" t="t" r="r" b="b"/>
            <a:pathLst>
              <a:path w="1850" h="1849" extrusionOk="0">
                <a:moveTo>
                  <a:pt x="232" y="0"/>
                </a:moveTo>
                <a:cubicBezTo>
                  <a:pt x="93" y="0"/>
                  <a:pt x="1" y="93"/>
                  <a:pt x="1" y="231"/>
                </a:cubicBezTo>
                <a:lnTo>
                  <a:pt x="1" y="1572"/>
                </a:lnTo>
                <a:cubicBezTo>
                  <a:pt x="1" y="1710"/>
                  <a:pt x="93" y="1849"/>
                  <a:pt x="232" y="1849"/>
                </a:cubicBezTo>
                <a:cubicBezTo>
                  <a:pt x="370" y="1849"/>
                  <a:pt x="463" y="1710"/>
                  <a:pt x="463" y="1572"/>
                </a:cubicBezTo>
                <a:lnTo>
                  <a:pt x="463" y="462"/>
                </a:lnTo>
                <a:lnTo>
                  <a:pt x="1618" y="462"/>
                </a:lnTo>
                <a:cubicBezTo>
                  <a:pt x="1757" y="462"/>
                  <a:pt x="1849" y="324"/>
                  <a:pt x="1849" y="231"/>
                </a:cubicBezTo>
                <a:cubicBezTo>
                  <a:pt x="1849" y="93"/>
                  <a:pt x="1757" y="0"/>
                  <a:pt x="16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1"/>
          <p:cNvSpPr/>
          <p:nvPr/>
        </p:nvSpPr>
        <p:spPr>
          <a:xfrm>
            <a:off x="4500960" y="3020134"/>
            <a:ext cx="25710" cy="25710"/>
          </a:xfrm>
          <a:custGeom>
            <a:avLst/>
            <a:gdLst/>
            <a:ahLst/>
            <a:cxnLst/>
            <a:rect l="l" t="t" r="r" b="b"/>
            <a:pathLst>
              <a:path w="1849" h="1849" extrusionOk="0">
                <a:moveTo>
                  <a:pt x="231" y="0"/>
                </a:moveTo>
                <a:cubicBezTo>
                  <a:pt x="93" y="0"/>
                  <a:pt x="0" y="93"/>
                  <a:pt x="0" y="231"/>
                </a:cubicBezTo>
                <a:cubicBezTo>
                  <a:pt x="0" y="324"/>
                  <a:pt x="93" y="462"/>
                  <a:pt x="231" y="462"/>
                </a:cubicBezTo>
                <a:lnTo>
                  <a:pt x="1387" y="462"/>
                </a:lnTo>
                <a:lnTo>
                  <a:pt x="1387" y="1572"/>
                </a:lnTo>
                <a:cubicBezTo>
                  <a:pt x="1387" y="1710"/>
                  <a:pt x="1479" y="1849"/>
                  <a:pt x="1618" y="1849"/>
                </a:cubicBezTo>
                <a:cubicBezTo>
                  <a:pt x="1710" y="1849"/>
                  <a:pt x="1849" y="1710"/>
                  <a:pt x="1849" y="1618"/>
                </a:cubicBezTo>
                <a:lnTo>
                  <a:pt x="1849" y="231"/>
                </a:lnTo>
                <a:cubicBezTo>
                  <a:pt x="1849" y="93"/>
                  <a:pt x="1710" y="0"/>
                  <a:pt x="16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1"/>
          <p:cNvSpPr/>
          <p:nvPr/>
        </p:nvSpPr>
        <p:spPr>
          <a:xfrm>
            <a:off x="4500960" y="3052908"/>
            <a:ext cx="25710" cy="25724"/>
          </a:xfrm>
          <a:custGeom>
            <a:avLst/>
            <a:gdLst/>
            <a:ahLst/>
            <a:cxnLst/>
            <a:rect l="l" t="t" r="r" b="b"/>
            <a:pathLst>
              <a:path w="1849" h="1850" extrusionOk="0">
                <a:moveTo>
                  <a:pt x="1618" y="0"/>
                </a:moveTo>
                <a:cubicBezTo>
                  <a:pt x="1479" y="0"/>
                  <a:pt x="1387" y="93"/>
                  <a:pt x="1387" y="231"/>
                </a:cubicBezTo>
                <a:lnTo>
                  <a:pt x="1387" y="1341"/>
                </a:lnTo>
                <a:lnTo>
                  <a:pt x="231" y="1341"/>
                </a:lnTo>
                <a:cubicBezTo>
                  <a:pt x="93" y="1341"/>
                  <a:pt x="0" y="1479"/>
                  <a:pt x="0" y="1618"/>
                </a:cubicBezTo>
                <a:cubicBezTo>
                  <a:pt x="0" y="1710"/>
                  <a:pt x="93" y="1849"/>
                  <a:pt x="231" y="1849"/>
                </a:cubicBezTo>
                <a:lnTo>
                  <a:pt x="1618" y="1849"/>
                </a:lnTo>
                <a:cubicBezTo>
                  <a:pt x="1710" y="1849"/>
                  <a:pt x="1849" y="1710"/>
                  <a:pt x="1849" y="1618"/>
                </a:cubicBezTo>
                <a:lnTo>
                  <a:pt x="1849" y="231"/>
                </a:lnTo>
                <a:cubicBezTo>
                  <a:pt x="1849" y="93"/>
                  <a:pt x="1710" y="0"/>
                  <a:pt x="16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1"/>
          <p:cNvSpPr/>
          <p:nvPr/>
        </p:nvSpPr>
        <p:spPr>
          <a:xfrm>
            <a:off x="4470105" y="3052908"/>
            <a:ext cx="25724" cy="25724"/>
          </a:xfrm>
          <a:custGeom>
            <a:avLst/>
            <a:gdLst/>
            <a:ahLst/>
            <a:cxnLst/>
            <a:rect l="l" t="t" r="r" b="b"/>
            <a:pathLst>
              <a:path w="1850" h="1850" extrusionOk="0">
                <a:moveTo>
                  <a:pt x="232" y="0"/>
                </a:moveTo>
                <a:cubicBezTo>
                  <a:pt x="93" y="0"/>
                  <a:pt x="1" y="93"/>
                  <a:pt x="1" y="231"/>
                </a:cubicBezTo>
                <a:lnTo>
                  <a:pt x="1" y="1618"/>
                </a:lnTo>
                <a:cubicBezTo>
                  <a:pt x="1" y="1710"/>
                  <a:pt x="93" y="1849"/>
                  <a:pt x="232" y="1849"/>
                </a:cubicBezTo>
                <a:lnTo>
                  <a:pt x="1618" y="1849"/>
                </a:lnTo>
                <a:cubicBezTo>
                  <a:pt x="1757" y="1849"/>
                  <a:pt x="1849" y="1710"/>
                  <a:pt x="1849" y="1618"/>
                </a:cubicBezTo>
                <a:cubicBezTo>
                  <a:pt x="1849" y="1479"/>
                  <a:pt x="1757" y="1341"/>
                  <a:pt x="1618" y="1341"/>
                </a:cubicBezTo>
                <a:lnTo>
                  <a:pt x="463" y="1341"/>
                </a:lnTo>
                <a:lnTo>
                  <a:pt x="463" y="231"/>
                </a:lnTo>
                <a:cubicBezTo>
                  <a:pt x="463" y="93"/>
                  <a:pt x="370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1"/>
          <p:cNvSpPr/>
          <p:nvPr/>
        </p:nvSpPr>
        <p:spPr>
          <a:xfrm>
            <a:off x="3314613" y="3462925"/>
            <a:ext cx="12876" cy="44357"/>
          </a:xfrm>
          <a:custGeom>
            <a:avLst/>
            <a:gdLst/>
            <a:ahLst/>
            <a:cxnLst/>
            <a:rect l="l" t="t" r="r" b="b"/>
            <a:pathLst>
              <a:path w="926" h="3190" extrusionOk="0">
                <a:moveTo>
                  <a:pt x="1" y="0"/>
                </a:moveTo>
                <a:lnTo>
                  <a:pt x="1" y="2866"/>
                </a:lnTo>
                <a:lnTo>
                  <a:pt x="925" y="3189"/>
                </a:lnTo>
                <a:lnTo>
                  <a:pt x="92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1"/>
          <p:cNvSpPr/>
          <p:nvPr/>
        </p:nvSpPr>
        <p:spPr>
          <a:xfrm>
            <a:off x="3331967" y="3441066"/>
            <a:ext cx="48862" cy="66216"/>
          </a:xfrm>
          <a:custGeom>
            <a:avLst/>
            <a:gdLst/>
            <a:ahLst/>
            <a:cxnLst/>
            <a:rect l="l" t="t" r="r" b="b"/>
            <a:pathLst>
              <a:path w="3514" h="4762" extrusionOk="0">
                <a:moveTo>
                  <a:pt x="1202" y="1"/>
                </a:moveTo>
                <a:lnTo>
                  <a:pt x="1" y="1572"/>
                </a:lnTo>
                <a:lnTo>
                  <a:pt x="1" y="4438"/>
                </a:lnTo>
                <a:lnTo>
                  <a:pt x="694" y="4761"/>
                </a:lnTo>
                <a:lnTo>
                  <a:pt x="2774" y="4761"/>
                </a:lnTo>
                <a:lnTo>
                  <a:pt x="3513" y="2635"/>
                </a:lnTo>
                <a:lnTo>
                  <a:pt x="3513" y="1572"/>
                </a:lnTo>
                <a:lnTo>
                  <a:pt x="1757" y="1572"/>
                </a:lnTo>
                <a:lnTo>
                  <a:pt x="1757" y="278"/>
                </a:lnTo>
                <a:lnTo>
                  <a:pt x="152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1"/>
          <p:cNvSpPr/>
          <p:nvPr/>
        </p:nvSpPr>
        <p:spPr>
          <a:xfrm>
            <a:off x="3650085" y="3441066"/>
            <a:ext cx="12862" cy="44357"/>
          </a:xfrm>
          <a:custGeom>
            <a:avLst/>
            <a:gdLst/>
            <a:ahLst/>
            <a:cxnLst/>
            <a:rect l="l" t="t" r="r" b="b"/>
            <a:pathLst>
              <a:path w="925" h="3190" extrusionOk="0">
                <a:moveTo>
                  <a:pt x="0" y="1"/>
                </a:moveTo>
                <a:lnTo>
                  <a:pt x="0" y="3190"/>
                </a:lnTo>
                <a:lnTo>
                  <a:pt x="925" y="3190"/>
                </a:lnTo>
                <a:lnTo>
                  <a:pt x="925" y="278"/>
                </a:lnTo>
                <a:lnTo>
                  <a:pt x="0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1"/>
          <p:cNvSpPr/>
          <p:nvPr/>
        </p:nvSpPr>
        <p:spPr>
          <a:xfrm>
            <a:off x="3597385" y="3441066"/>
            <a:ext cx="48209" cy="66216"/>
          </a:xfrm>
          <a:custGeom>
            <a:avLst/>
            <a:gdLst/>
            <a:ahLst/>
            <a:cxnLst/>
            <a:rect l="l" t="t" r="r" b="b"/>
            <a:pathLst>
              <a:path w="3467" h="4762" extrusionOk="0">
                <a:moveTo>
                  <a:pt x="694" y="1"/>
                </a:moveTo>
                <a:lnTo>
                  <a:pt x="1" y="2081"/>
                </a:lnTo>
                <a:lnTo>
                  <a:pt x="1" y="3190"/>
                </a:lnTo>
                <a:lnTo>
                  <a:pt x="1711" y="3190"/>
                </a:lnTo>
                <a:lnTo>
                  <a:pt x="1711" y="4484"/>
                </a:lnTo>
                <a:lnTo>
                  <a:pt x="1942" y="4761"/>
                </a:lnTo>
                <a:lnTo>
                  <a:pt x="2265" y="4761"/>
                </a:lnTo>
                <a:lnTo>
                  <a:pt x="3467" y="3190"/>
                </a:lnTo>
                <a:lnTo>
                  <a:pt x="3467" y="278"/>
                </a:lnTo>
                <a:lnTo>
                  <a:pt x="2774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1"/>
          <p:cNvSpPr/>
          <p:nvPr/>
        </p:nvSpPr>
        <p:spPr>
          <a:xfrm>
            <a:off x="3879504" y="3448783"/>
            <a:ext cx="61710" cy="50141"/>
          </a:xfrm>
          <a:custGeom>
            <a:avLst/>
            <a:gdLst/>
            <a:ahLst/>
            <a:cxnLst/>
            <a:rect l="l" t="t" r="r" b="b"/>
            <a:pathLst>
              <a:path w="4438" h="3606" extrusionOk="0">
                <a:moveTo>
                  <a:pt x="2497" y="0"/>
                </a:moveTo>
                <a:lnTo>
                  <a:pt x="2497" y="740"/>
                </a:lnTo>
                <a:cubicBezTo>
                  <a:pt x="2497" y="740"/>
                  <a:pt x="1249" y="1063"/>
                  <a:pt x="648" y="2034"/>
                </a:cubicBezTo>
                <a:cubicBezTo>
                  <a:pt x="509" y="2265"/>
                  <a:pt x="371" y="2542"/>
                  <a:pt x="278" y="2820"/>
                </a:cubicBezTo>
                <a:cubicBezTo>
                  <a:pt x="186" y="2958"/>
                  <a:pt x="140" y="3097"/>
                  <a:pt x="140" y="3236"/>
                </a:cubicBezTo>
                <a:cubicBezTo>
                  <a:pt x="93" y="3328"/>
                  <a:pt x="1" y="3605"/>
                  <a:pt x="1" y="3605"/>
                </a:cubicBezTo>
                <a:cubicBezTo>
                  <a:pt x="602" y="2820"/>
                  <a:pt x="1526" y="2219"/>
                  <a:pt x="2497" y="2034"/>
                </a:cubicBezTo>
                <a:lnTo>
                  <a:pt x="2497" y="2820"/>
                </a:lnTo>
                <a:lnTo>
                  <a:pt x="4438" y="1433"/>
                </a:lnTo>
                <a:lnTo>
                  <a:pt x="2497" y="0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1"/>
          <p:cNvSpPr/>
          <p:nvPr/>
        </p:nvSpPr>
        <p:spPr>
          <a:xfrm>
            <a:off x="4157785" y="3446211"/>
            <a:ext cx="44357" cy="5798"/>
          </a:xfrm>
          <a:custGeom>
            <a:avLst/>
            <a:gdLst/>
            <a:ahLst/>
            <a:cxnLst/>
            <a:rect l="l" t="t" r="r" b="b"/>
            <a:pathLst>
              <a:path w="3190" h="417" extrusionOk="0">
                <a:moveTo>
                  <a:pt x="0" y="0"/>
                </a:moveTo>
                <a:lnTo>
                  <a:pt x="0" y="416"/>
                </a:lnTo>
                <a:lnTo>
                  <a:pt x="3189" y="416"/>
                </a:lnTo>
                <a:lnTo>
                  <a:pt x="3189" y="0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1"/>
          <p:cNvSpPr/>
          <p:nvPr/>
        </p:nvSpPr>
        <p:spPr>
          <a:xfrm>
            <a:off x="4157785" y="3461631"/>
            <a:ext cx="44357" cy="5159"/>
          </a:xfrm>
          <a:custGeom>
            <a:avLst/>
            <a:gdLst/>
            <a:ahLst/>
            <a:cxnLst/>
            <a:rect l="l" t="t" r="r" b="b"/>
            <a:pathLst>
              <a:path w="3190" h="371" extrusionOk="0">
                <a:moveTo>
                  <a:pt x="0" y="1"/>
                </a:moveTo>
                <a:lnTo>
                  <a:pt x="0" y="370"/>
                </a:lnTo>
                <a:lnTo>
                  <a:pt x="3189" y="370"/>
                </a:lnTo>
                <a:lnTo>
                  <a:pt x="318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1"/>
          <p:cNvSpPr/>
          <p:nvPr/>
        </p:nvSpPr>
        <p:spPr>
          <a:xfrm>
            <a:off x="4157785" y="3479624"/>
            <a:ext cx="25710" cy="5159"/>
          </a:xfrm>
          <a:custGeom>
            <a:avLst/>
            <a:gdLst/>
            <a:ahLst/>
            <a:cxnLst/>
            <a:rect l="l" t="t" r="r" b="b"/>
            <a:pathLst>
              <a:path w="1849" h="371" extrusionOk="0">
                <a:moveTo>
                  <a:pt x="0" y="1"/>
                </a:moveTo>
                <a:lnTo>
                  <a:pt x="0" y="371"/>
                </a:lnTo>
                <a:lnTo>
                  <a:pt x="1849" y="371"/>
                </a:lnTo>
                <a:lnTo>
                  <a:pt x="184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1"/>
          <p:cNvSpPr/>
          <p:nvPr/>
        </p:nvSpPr>
        <p:spPr>
          <a:xfrm>
            <a:off x="4191198" y="3479624"/>
            <a:ext cx="39852" cy="5159"/>
          </a:xfrm>
          <a:custGeom>
            <a:avLst/>
            <a:gdLst/>
            <a:ahLst/>
            <a:cxnLst/>
            <a:rect l="l" t="t" r="r" b="b"/>
            <a:pathLst>
              <a:path w="2866" h="371" extrusionOk="0">
                <a:moveTo>
                  <a:pt x="0" y="1"/>
                </a:moveTo>
                <a:lnTo>
                  <a:pt x="0" y="371"/>
                </a:lnTo>
                <a:lnTo>
                  <a:pt x="2866" y="371"/>
                </a:lnTo>
                <a:lnTo>
                  <a:pt x="286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>
            <a:off x="4207912" y="3462271"/>
            <a:ext cx="5784" cy="39866"/>
          </a:xfrm>
          <a:custGeom>
            <a:avLst/>
            <a:gdLst/>
            <a:ahLst/>
            <a:cxnLst/>
            <a:rect l="l" t="t" r="r" b="b"/>
            <a:pathLst>
              <a:path w="416" h="2867" extrusionOk="0">
                <a:moveTo>
                  <a:pt x="0" y="1"/>
                </a:moveTo>
                <a:lnTo>
                  <a:pt x="0" y="2866"/>
                </a:lnTo>
                <a:lnTo>
                  <a:pt x="416" y="2866"/>
                </a:lnTo>
                <a:lnTo>
                  <a:pt x="41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/>
          <p:nvPr/>
        </p:nvSpPr>
        <p:spPr>
          <a:xfrm>
            <a:off x="4446967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324" y="0"/>
                  <a:pt x="1" y="277"/>
                  <a:pt x="1" y="601"/>
                </a:cubicBezTo>
                <a:cubicBezTo>
                  <a:pt x="1" y="971"/>
                  <a:pt x="324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4477822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7" y="0"/>
                </a:moveTo>
                <a:cubicBezTo>
                  <a:pt x="324" y="0"/>
                  <a:pt x="0" y="277"/>
                  <a:pt x="0" y="601"/>
                </a:cubicBezTo>
                <a:cubicBezTo>
                  <a:pt x="0" y="971"/>
                  <a:pt x="324" y="1248"/>
                  <a:pt x="647" y="1248"/>
                </a:cubicBezTo>
                <a:cubicBezTo>
                  <a:pt x="1017" y="1248"/>
                  <a:pt x="1294" y="971"/>
                  <a:pt x="1294" y="601"/>
                </a:cubicBezTo>
                <a:cubicBezTo>
                  <a:pt x="1294" y="277"/>
                  <a:pt x="1017" y="0"/>
                  <a:pt x="647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1"/>
          <p:cNvSpPr/>
          <p:nvPr/>
        </p:nvSpPr>
        <p:spPr>
          <a:xfrm>
            <a:off x="4508663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278" y="0"/>
                  <a:pt x="1" y="277"/>
                  <a:pt x="1" y="601"/>
                </a:cubicBezTo>
                <a:cubicBezTo>
                  <a:pt x="1" y="971"/>
                  <a:pt x="278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1"/>
          <p:cNvSpPr/>
          <p:nvPr/>
        </p:nvSpPr>
        <p:spPr>
          <a:xfrm>
            <a:off x="1669429" y="3657650"/>
            <a:ext cx="2997348" cy="5145"/>
          </a:xfrm>
          <a:custGeom>
            <a:avLst/>
            <a:gdLst/>
            <a:ahLst/>
            <a:cxnLst/>
            <a:rect l="l" t="t" r="r" b="b"/>
            <a:pathLst>
              <a:path w="215559" h="370" extrusionOk="0">
                <a:moveTo>
                  <a:pt x="0" y="0"/>
                </a:moveTo>
                <a:lnTo>
                  <a:pt x="0" y="370"/>
                </a:lnTo>
                <a:lnTo>
                  <a:pt x="215558" y="370"/>
                </a:lnTo>
                <a:lnTo>
                  <a:pt x="2155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1"/>
          <p:cNvSpPr/>
          <p:nvPr/>
        </p:nvSpPr>
        <p:spPr>
          <a:xfrm>
            <a:off x="3214358" y="3547745"/>
            <a:ext cx="266072" cy="5798"/>
          </a:xfrm>
          <a:custGeom>
            <a:avLst/>
            <a:gdLst/>
            <a:ahLst/>
            <a:cxnLst/>
            <a:rect l="l" t="t" r="r" b="b"/>
            <a:pathLst>
              <a:path w="19135" h="417" extrusionOk="0">
                <a:moveTo>
                  <a:pt x="1" y="1"/>
                </a:moveTo>
                <a:lnTo>
                  <a:pt x="1" y="417"/>
                </a:lnTo>
                <a:lnTo>
                  <a:pt x="19135" y="417"/>
                </a:lnTo>
                <a:lnTo>
                  <a:pt x="191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1"/>
          <p:cNvSpPr/>
          <p:nvPr/>
        </p:nvSpPr>
        <p:spPr>
          <a:xfrm>
            <a:off x="3497130" y="3547745"/>
            <a:ext cx="266072" cy="5798"/>
          </a:xfrm>
          <a:custGeom>
            <a:avLst/>
            <a:gdLst/>
            <a:ahLst/>
            <a:cxnLst/>
            <a:rect l="l" t="t" r="r" b="b"/>
            <a:pathLst>
              <a:path w="19135" h="417" extrusionOk="0">
                <a:moveTo>
                  <a:pt x="1" y="1"/>
                </a:moveTo>
                <a:lnTo>
                  <a:pt x="1" y="417"/>
                </a:lnTo>
                <a:lnTo>
                  <a:pt x="19135" y="417"/>
                </a:lnTo>
                <a:lnTo>
                  <a:pt x="19135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1"/>
          <p:cNvSpPr txBox="1"/>
          <p:nvPr/>
        </p:nvSpPr>
        <p:spPr>
          <a:xfrm>
            <a:off x="1596825" y="3242950"/>
            <a:ext cx="16422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Lorem Ipsum Dolor Sit Amet - Lorem Ipsum Dolor Sit</a:t>
            </a:r>
            <a:endParaRPr sz="500"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7" name="Google Shape;587;p41"/>
          <p:cNvSpPr txBox="1"/>
          <p:nvPr/>
        </p:nvSpPr>
        <p:spPr>
          <a:xfrm>
            <a:off x="1596825" y="3373850"/>
            <a:ext cx="16422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1B1450"/>
                </a:solidFill>
                <a:latin typeface="Anaheim"/>
                <a:ea typeface="Anaheim"/>
                <a:cs typeface="Anaheim"/>
                <a:sym typeface="Anaheim"/>
              </a:rPr>
              <a:t>300 views</a:t>
            </a:r>
            <a:endParaRPr sz="500">
              <a:solidFill>
                <a:srgbClr val="1B145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8" name="Google Shape;588;p41"/>
          <p:cNvSpPr txBox="1"/>
          <p:nvPr/>
        </p:nvSpPr>
        <p:spPr>
          <a:xfrm>
            <a:off x="1596825" y="3106038"/>
            <a:ext cx="16422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1B1450"/>
                </a:solidFill>
                <a:latin typeface="Anaheim"/>
                <a:ea typeface="Anaheim"/>
                <a:cs typeface="Anaheim"/>
                <a:sym typeface="Anaheim"/>
              </a:rPr>
              <a:t>#loremipsum	#loremipsum</a:t>
            </a:r>
            <a:endParaRPr sz="400" b="1">
              <a:solidFill>
                <a:srgbClr val="1B145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3D05D6-603A-4CA3-8D56-08383252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41" y="1471612"/>
            <a:ext cx="6139657" cy="255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99D1EA4-9DCA-49C5-A21C-DD2F57EE197E}"/>
              </a:ext>
            </a:extLst>
          </p:cNvPr>
          <p:cNvSpPr txBox="1"/>
          <p:nvPr/>
        </p:nvSpPr>
        <p:spPr>
          <a:xfrm>
            <a:off x="2450287" y="4200956"/>
            <a:ext cx="457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Cross-validation with KNN classifier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Accuracy of 99.996%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2238371" y="650381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723" name="Google Shape;723;p47"/>
          <p:cNvSpPr txBox="1">
            <a:spLocks noGrp="1"/>
          </p:cNvSpPr>
          <p:nvPr>
            <p:ph type="subTitle" idx="1"/>
          </p:nvPr>
        </p:nvSpPr>
        <p:spPr>
          <a:xfrm>
            <a:off x="2646225" y="257175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Downloading large dataset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Having slow runtimes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2518875" y="1823611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725" name="Google Shape;725;p47"/>
          <p:cNvSpPr txBox="1">
            <a:spLocks noGrp="1"/>
          </p:cNvSpPr>
          <p:nvPr>
            <p:ph type="subTitle" idx="3"/>
          </p:nvPr>
        </p:nvSpPr>
        <p:spPr>
          <a:xfrm>
            <a:off x="6005706" y="257175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Deleting files from PC &amp; increasing size of page  file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a smaller portion of data &amp; changing verbose from 1 to 0</a:t>
            </a:r>
          </a:p>
          <a:p>
            <a:pPr marL="114300" indent="0" algn="l" rtl="0" fontAlgn="base"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5878356" y="1772300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Solutions </a:t>
            </a:r>
            <a:endParaRPr dirty="0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183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45"/>
          <p:cNvPicPr preferRelativeResize="0"/>
          <p:nvPr/>
        </p:nvPicPr>
        <p:blipFill rotWithShape="1">
          <a:blip r:embed="rId3">
            <a:alphaModFix/>
          </a:blip>
          <a:srcRect l="19480" t="1533" r="24168" b="20621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5"/>
          <p:cNvSpPr/>
          <p:nvPr/>
        </p:nvSpPr>
        <p:spPr>
          <a:xfrm>
            <a:off x="4846935" y="2568527"/>
            <a:ext cx="3353952" cy="546148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5524212" y="1576632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Different K value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Change in CV layers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Different metric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More Ram</a:t>
            </a:r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371759" y="2982975"/>
            <a:ext cx="3317344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Improvements Needed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D74980A-AD97-40AA-8373-FFA9B5D4C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675" y="1847750"/>
            <a:ext cx="3517325" cy="466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Researched and asked questions to become informed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Divided written work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AC16D-F925-42D8-9E3D-F64AB265B4B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167640" y="3151101"/>
            <a:ext cx="4030980" cy="4683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Claudia &amp; Abraham lack in coding experience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Ron had too much workload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097960-17A1-432C-9A3D-E88853B7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Difficulties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1F541-C574-4043-96AF-3383B68CC9B4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7" name="Google Shape;683;p45">
            <a:extLst>
              <a:ext uri="{FF2B5EF4-FFF2-40B4-BE49-F238E27FC236}">
                <a16:creationId xmlns:a16="http://schemas.microsoft.com/office/drawing/2014/main" id="{5E25A274-1FCD-4FAF-B52C-BAFA075AFDAF}"/>
              </a:ext>
            </a:extLst>
          </p:cNvPr>
          <p:cNvSpPr/>
          <p:nvPr/>
        </p:nvSpPr>
        <p:spPr>
          <a:xfrm>
            <a:off x="4389411" y="3057425"/>
            <a:ext cx="3517324" cy="1610268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422AD2D-9D40-4A14-A1EB-6559C694B756}"/>
              </a:ext>
            </a:extLst>
          </p:cNvPr>
          <p:cNvSpPr txBox="1">
            <a:spLocks/>
          </p:cNvSpPr>
          <p:nvPr/>
        </p:nvSpPr>
        <p:spPr>
          <a:xfrm>
            <a:off x="4389411" y="3697103"/>
            <a:ext cx="403098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None/>
              <a:defRPr sz="15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None/>
              <a:defRPr sz="15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None/>
              <a:defRPr sz="15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None/>
              <a:defRPr sz="15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None/>
              <a:defRPr sz="15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None/>
              <a:defRPr sz="15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None/>
              <a:defRPr sz="15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None/>
              <a:defRPr sz="15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Learned how to enhance our strengths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Learned how to work under pressure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Communication </a:t>
            </a:r>
          </a:p>
          <a:p>
            <a:pPr marL="114300" indent="0" algn="l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5F2070A-452C-4084-BBA4-BD4A780D1A03}"/>
              </a:ext>
            </a:extLst>
          </p:cNvPr>
          <p:cNvSpPr txBox="1">
            <a:spLocks/>
          </p:cNvSpPr>
          <p:nvPr/>
        </p:nvSpPr>
        <p:spPr>
          <a:xfrm>
            <a:off x="4815357" y="3245564"/>
            <a:ext cx="23958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212420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920" name="Google Shape;920;p53"/>
          <p:cNvSpPr txBox="1"/>
          <p:nvPr/>
        </p:nvSpPr>
        <p:spPr>
          <a:xfrm>
            <a:off x="754542" y="1133999"/>
            <a:ext cx="7989408" cy="340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Anaheim"/>
              </a:rPr>
              <a:t>“Most Popular Distance Metrics Used in KNN and When to Use Them.” </a:t>
            </a:r>
            <a:r>
              <a:rPr lang="en-US" sz="1600" b="0" i="1" u="none" strike="noStrike" dirty="0" err="1">
                <a:solidFill>
                  <a:srgbClr val="FFFFFF"/>
                </a:solidFill>
                <a:effectLst/>
                <a:latin typeface="Anaheim"/>
              </a:rPr>
              <a:t>KDnuggets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Anaheim"/>
              </a:rPr>
              <a:t>, 2020, 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Anaheim"/>
                <a:hlinkClick r:id="rId3"/>
              </a:rPr>
              <a:t>www.kdnuggets.com/2020/11/most-popular-distance-metrics-knn.html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Anaheim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br>
              <a:rPr lang="en-US" sz="1600" b="0" dirty="0">
                <a:effectLst/>
                <a:latin typeface="Anaheim"/>
              </a:rPr>
            </a:b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Anaheim"/>
              </a:rPr>
              <a:t>Band, </a:t>
            </a:r>
            <a:r>
              <a:rPr lang="en-US" sz="1600" b="0" i="0" u="none" strike="noStrike" dirty="0" err="1">
                <a:solidFill>
                  <a:srgbClr val="FFFFFF"/>
                </a:solidFill>
                <a:effectLst/>
                <a:latin typeface="Anaheim"/>
              </a:rPr>
              <a:t>Amey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Anaheim"/>
              </a:rPr>
              <a:t>. “How to Find the Optimal Value of K in KNN?” </a:t>
            </a:r>
            <a:r>
              <a:rPr lang="en-US" sz="1600" b="0" i="1" u="none" strike="noStrike" dirty="0">
                <a:solidFill>
                  <a:srgbClr val="FFFFFF"/>
                </a:solidFill>
                <a:effectLst/>
                <a:latin typeface="Anaheim"/>
              </a:rPr>
              <a:t>Medium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Anaheim"/>
              </a:rPr>
              <a:t>, Towards Data Science, 10 Apr. 2021, towardsdatascience.com/how-to-find-the-optimal-value-of-k-in-knn-35d936e554eb.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br>
              <a:rPr lang="en-US" sz="1600" b="0" dirty="0">
                <a:effectLst/>
                <a:latin typeface="Anaheim"/>
              </a:rPr>
            </a:b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Anaheim"/>
              </a:rPr>
              <a:t> </a:t>
            </a:r>
            <a:r>
              <a:rPr lang="en-US" sz="1600" b="0" i="0" u="none" strike="noStrike" dirty="0" err="1">
                <a:solidFill>
                  <a:srgbClr val="FFFFFF"/>
                </a:solidFill>
                <a:effectLst/>
                <a:latin typeface="Anaheim"/>
              </a:rPr>
              <a:t>Okfalisa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Anaheim"/>
              </a:rPr>
              <a:t>, et al. “Comparative Analysis of k-Nearest Neighbor and Modified k-Nearest Neighbor Algorithm for Data Classification.” IEEE Xplore, 8 Feb. 2008, ieeexplore.ieee.org/abstract/document/8285514.\\ -</a:t>
            </a:r>
            <a:r>
              <a:rPr lang="en-US" sz="1600" b="0" i="0" u="none" strike="noStrike" dirty="0" err="1">
                <a:solidFill>
                  <a:srgbClr val="FFFFFF"/>
                </a:solidFill>
                <a:effectLst/>
                <a:latin typeface="Anaheim"/>
              </a:rPr>
              <a:t>knn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Anaheim"/>
              </a:rPr>
              <a:t> info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sym typeface="Anaheim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45"/>
          <p:cNvPicPr preferRelativeResize="0"/>
          <p:nvPr/>
        </p:nvPicPr>
        <p:blipFill rotWithShape="1">
          <a:blip r:embed="rId3">
            <a:alphaModFix/>
          </a:blip>
          <a:srcRect l="19480" t="1533" r="24168" b="20621"/>
          <a:stretch/>
        </p:blipFill>
        <p:spPr>
          <a:xfrm>
            <a:off x="3505514" y="1356752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5"/>
          <p:cNvSpPr/>
          <p:nvPr/>
        </p:nvSpPr>
        <p:spPr>
          <a:xfrm>
            <a:off x="4846935" y="2568527"/>
            <a:ext cx="3353952" cy="546148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5522392" y="1408187"/>
            <a:ext cx="2577668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would like to acknowledge and thank Dr. Rainwater for his contributions and efforts in helping us advance during our capstone project.</a:t>
            </a:r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371759" y="2982975"/>
            <a:ext cx="3317344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Acknowledgement</a:t>
            </a:r>
            <a:endParaRPr dirty="0"/>
          </a:p>
        </p:txBody>
      </p:sp>
      <p:pic>
        <p:nvPicPr>
          <p:cNvPr id="9218" name="Picture 2" descr="Chase Rainwater">
            <a:extLst>
              <a:ext uri="{FF2B5EF4-FFF2-40B4-BE49-F238E27FC236}">
                <a16:creationId xmlns:a16="http://schemas.microsoft.com/office/drawing/2014/main" id="{8112FD53-2557-4F52-B38A-439380C71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212" y="854027"/>
            <a:ext cx="228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36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C505CBF-46DA-4B8B-98DF-36578462E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6" y="1074420"/>
            <a:ext cx="1844555" cy="2766060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ECF40C57-A10F-4019-A82F-ABE2032CB5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1309007"/>
            <a:ext cx="1415143" cy="141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2012E76-7207-4994-A035-369F6690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582" y="1074420"/>
            <a:ext cx="3037298" cy="2625328"/>
          </a:xfrm>
          <a:prstGeom prst="rect">
            <a:avLst/>
          </a:prstGeom>
        </p:spPr>
      </p:pic>
      <p:sp>
        <p:nvSpPr>
          <p:cNvPr id="12" name="Google Shape;683;p45">
            <a:extLst>
              <a:ext uri="{FF2B5EF4-FFF2-40B4-BE49-F238E27FC236}">
                <a16:creationId xmlns:a16="http://schemas.microsoft.com/office/drawing/2014/main" id="{3E0D7CC8-B854-478A-9765-F7A058CAF87A}"/>
              </a:ext>
            </a:extLst>
          </p:cNvPr>
          <p:cNvSpPr/>
          <p:nvPr/>
        </p:nvSpPr>
        <p:spPr>
          <a:xfrm>
            <a:off x="3680749" y="776161"/>
            <a:ext cx="1782502" cy="523875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B825D-0853-4204-B6B9-80D3BC8C09F4}"/>
              </a:ext>
            </a:extLst>
          </p:cNvPr>
          <p:cNvSpPr txBox="1"/>
          <p:nvPr/>
        </p:nvSpPr>
        <p:spPr>
          <a:xfrm>
            <a:off x="3654060" y="893182"/>
            <a:ext cx="391606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  <a:latin typeface="Arial" panose="020B0604020202020204" pitchFamily="34" charset="0"/>
              </a:rPr>
              <a:t>Abraham – Project manger</a:t>
            </a:r>
            <a:br>
              <a:rPr lang="en-US" sz="1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br>
              <a:rPr lang="en-US" sz="1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17" name="Picture 1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D8AE035-7B04-4F1D-916E-316AE1336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508" y="1091833"/>
            <a:ext cx="2626965" cy="2626965"/>
          </a:xfrm>
          <a:prstGeom prst="rect">
            <a:avLst/>
          </a:prstGeom>
        </p:spPr>
      </p:pic>
      <p:sp>
        <p:nvSpPr>
          <p:cNvPr id="6" name="Google Shape;683;p45">
            <a:extLst>
              <a:ext uri="{FF2B5EF4-FFF2-40B4-BE49-F238E27FC236}">
                <a16:creationId xmlns:a16="http://schemas.microsoft.com/office/drawing/2014/main" id="{DAAC9FFE-5E0C-4758-A9E6-94684C31A68F}"/>
              </a:ext>
            </a:extLst>
          </p:cNvPr>
          <p:cNvSpPr/>
          <p:nvPr/>
        </p:nvSpPr>
        <p:spPr>
          <a:xfrm>
            <a:off x="1274991" y="3497843"/>
            <a:ext cx="1782502" cy="523875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683;p45">
            <a:extLst>
              <a:ext uri="{FF2B5EF4-FFF2-40B4-BE49-F238E27FC236}">
                <a16:creationId xmlns:a16="http://schemas.microsoft.com/office/drawing/2014/main" id="{906AD8BC-7BEB-4BC8-A685-E354CA671C8D}"/>
              </a:ext>
            </a:extLst>
          </p:cNvPr>
          <p:cNvSpPr/>
          <p:nvPr/>
        </p:nvSpPr>
        <p:spPr>
          <a:xfrm>
            <a:off x="7021378" y="3402508"/>
            <a:ext cx="1782502" cy="523875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932127-0F2A-464C-8A4F-76A425B6C015}"/>
              </a:ext>
            </a:extLst>
          </p:cNvPr>
          <p:cNvSpPr txBox="1"/>
          <p:nvPr/>
        </p:nvSpPr>
        <p:spPr>
          <a:xfrm>
            <a:off x="6988934" y="3549176"/>
            <a:ext cx="391606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  <a:latin typeface="Arial" panose="020B0604020202020204" pitchFamily="34" charset="0"/>
              </a:rPr>
              <a:t>Ron </a:t>
            </a:r>
            <a:r>
              <a:rPr lang="en-US" sz="1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– Lead programmer  </a:t>
            </a:r>
            <a:br>
              <a:rPr lang="en-US" sz="1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br>
              <a:rPr lang="en-US" sz="1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1876C-25BD-494E-A847-99E380FBC8A0}"/>
              </a:ext>
            </a:extLst>
          </p:cNvPr>
          <p:cNvSpPr txBox="1"/>
          <p:nvPr/>
        </p:nvSpPr>
        <p:spPr>
          <a:xfrm>
            <a:off x="1274991" y="3651171"/>
            <a:ext cx="391606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Claudia – Research manger   </a:t>
            </a:r>
            <a:br>
              <a:rPr lang="en-US" sz="1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br>
              <a:rPr lang="en-US" sz="1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63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1004643" y="1819275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/>
              <a:t>Questions</a:t>
            </a:r>
            <a:r>
              <a:rPr lang="en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313488" y="692279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Information </a:t>
            </a:r>
            <a:endParaRPr dirty="0"/>
          </a:p>
        </p:txBody>
      </p:sp>
      <p:sp>
        <p:nvSpPr>
          <p:cNvPr id="388" name="Google Shape;388;p34"/>
          <p:cNvSpPr/>
          <p:nvPr/>
        </p:nvSpPr>
        <p:spPr>
          <a:xfrm flipV="1">
            <a:off x="6776100" y="3909830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806720" y="1587024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361667" y="1884749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058106" y="1290199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V="1">
            <a:off x="6921974" y="361300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V="1">
            <a:off x="6317010" y="3613005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V="1">
            <a:off x="6102782" y="3909830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V="1">
            <a:off x="6465830" y="4207555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238966" y="1290199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507810" y="1587449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352492" y="1865530"/>
            <a:ext cx="4423608" cy="154004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Machine learning is attributed to psychologist Frank Rosenblatt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b="0" dirty="0">
                <a:effectLst/>
              </a:rPr>
            </a:br>
            <a:r>
              <a:rPr lang="en-US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Rosenblatt invented the ‘perceptron’, a machine that could identify letters of the alphabet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b="0" dirty="0">
                <a:effectLst/>
              </a:rPr>
            </a:br>
            <a:r>
              <a:rPr lang="en-US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Interest in ML explodes as computing technology improves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CF8476-6D65-4244-829D-A92BC8DA2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0602" y="3267005"/>
            <a:ext cx="1126639" cy="146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AE4F827-58D6-4273-90D5-AB0164D9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03" y="786291"/>
            <a:ext cx="1180912" cy="146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The dangers of cyber attacks grow </a:t>
            </a:r>
          </a:p>
          <a:p>
            <a:pPr marL="285750" indent="-285750"/>
            <a:r>
              <a:rPr lang="en-US" dirty="0"/>
              <a:t>Gain access to private information</a:t>
            </a:r>
          </a:p>
          <a:p>
            <a:pPr marL="285750" indent="-285750"/>
            <a:r>
              <a:rPr lang="en-US" dirty="0"/>
              <a:t>Destroy infrastructure </a:t>
            </a:r>
          </a:p>
          <a:p>
            <a:pPr marL="285750" indent="-285750"/>
            <a:r>
              <a:rPr lang="en-US" dirty="0"/>
              <a:t>Threaten national security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ML models used to prevent cyber attacks</a:t>
            </a:r>
          </a:p>
          <a:p>
            <a:pPr marL="285750" indent="-285750"/>
            <a:r>
              <a:rPr lang="en-US" dirty="0"/>
              <a:t>Hard to detect because of rarity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85199" y="103957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</a:rPr>
              <a:t>Dangers of Cyber Attacks</a:t>
            </a:r>
            <a:endParaRPr lang="en-US" sz="2500"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5F58B8-4BB4-4DFC-B77A-D0246E7F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536" y="1463040"/>
            <a:ext cx="4406265" cy="29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Design a machine learning model that will detect attacks on computer networks</a:t>
            </a: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&amp;</a:t>
            </a: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Gain valuable experience as machine learning specialists</a:t>
            </a: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359400" y="1022138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Objectives</a:t>
            </a:r>
            <a:endParaRPr sz="3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spcAft>
                <a:spcPts val="1200"/>
              </a:spcAft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</a:rPr>
              <a:t>Data comes directly the Los Alamos National Laboratory</a:t>
            </a:r>
          </a:p>
          <a:p>
            <a:pPr algn="l" fontAlgn="base">
              <a:spcAft>
                <a:spcPts val="120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FFFFFF"/>
                </a:solidFill>
                <a:effectLst/>
              </a:rPr>
              <a:t>Data recorded over 58 days from 5 different computer networks</a:t>
            </a:r>
          </a:p>
          <a:p>
            <a:pPr algn="l" fontAlgn="base">
              <a:spcAft>
                <a:spcPts val="120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FFFFFF"/>
                </a:solidFill>
                <a:effectLst/>
              </a:rPr>
              <a:t>Majority of data from individual users</a:t>
            </a:r>
          </a:p>
          <a:p>
            <a:pPr marL="0" indent="0" algn="l">
              <a:buNone/>
            </a:pPr>
            <a:endParaRPr sz="1400"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 Acquisition and Analysis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42C08-FE78-4145-8CF9-2E69F1F4F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</a:rPr>
              <a:t>12 gigabytes of data collected from over 1 billion events</a:t>
            </a:r>
          </a:p>
          <a:p>
            <a:pPr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FFFFFF"/>
                </a:solidFill>
                <a:effectLst/>
              </a:rPr>
              <a:t>Red hat team used to provide text files of compromising events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FFFFFF"/>
                </a:solidFill>
                <a:effectLst/>
              </a:rPr>
              <a:t>18% of data used for training, 2% for testing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DE512F-21DA-42DA-A9C7-E8CBEAAC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/>
              <a:t>Data Acquisition and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612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6720F7-A9EE-4B75-A2B8-D0528273C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Data converted from strings to numeric 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</a:rPr>
              <a:t>IDs</a:t>
            </a:r>
          </a:p>
          <a:p>
            <a:pPr algn="l"/>
            <a:r>
              <a:rPr lang="en-US" sz="1400" b="0" i="0" u="none" strike="noStrike" dirty="0">
                <a:solidFill>
                  <a:srgbClr val="FFFFFF"/>
                </a:solidFill>
                <a:effectLst/>
              </a:rPr>
              <a:t>Matplotlib.pyplot to create visualizations</a:t>
            </a:r>
          </a:p>
          <a:p>
            <a:pPr marL="127000" indent="0" algn="l">
              <a:buNone/>
            </a:pPr>
            <a:endParaRPr lang="en-US" sz="14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DF6B2C-35A2-4957-9056-222BD826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/>
              <a:t>Data Acquisition and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308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7FC1FF-BD7A-4E3B-921C-139E8922E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601" y="1957785"/>
            <a:ext cx="3512700" cy="2130900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Grouping source computer by destination computer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Red team events originated from four computers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Majority of the events are from one computer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8F692F-65B0-4D51-B672-1FBB86447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98" y="833825"/>
            <a:ext cx="5497002" cy="669000"/>
          </a:xfrm>
        </p:spPr>
        <p:txBody>
          <a:bodyPr/>
          <a:lstStyle/>
          <a:p>
            <a:r>
              <a:rPr lang="en-US" dirty="0"/>
              <a:t>Data Acquisition and Analysis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074379-73E7-4D34-B38A-251DDFF1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301" y="1502825"/>
            <a:ext cx="4648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88250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646</Words>
  <Application>Microsoft Office PowerPoint</Application>
  <PresentationFormat>On-screen Show (16:9)</PresentationFormat>
  <Paragraphs>96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Anaheim</vt:lpstr>
      <vt:lpstr>Arial</vt:lpstr>
      <vt:lpstr>Barlow Condensed</vt:lpstr>
      <vt:lpstr>Nunito</vt:lpstr>
      <vt:lpstr>Overpass Mono</vt:lpstr>
      <vt:lpstr>Raleway</vt:lpstr>
      <vt:lpstr>Programming Lesson by Slidesgo</vt:lpstr>
      <vt:lpstr>Rare Event Identification</vt:lpstr>
      <vt:lpstr>PowerPoint Presentation</vt:lpstr>
      <vt:lpstr>Background Information </vt:lpstr>
      <vt:lpstr>Dangers of Cyber Attacks</vt:lpstr>
      <vt:lpstr>Design a machine learning model that will detect attacks on computer networks &amp; Gain valuable experience as machine learning specialists   </vt:lpstr>
      <vt:lpstr>Data Acquisition and Analysis</vt:lpstr>
      <vt:lpstr>Data Acquisition and Analysis</vt:lpstr>
      <vt:lpstr>Data Acquisition and Analysis</vt:lpstr>
      <vt:lpstr>Data Acquisition and Analysis</vt:lpstr>
      <vt:lpstr>Data Acquisition and Analysis</vt:lpstr>
      <vt:lpstr>PowerPoint Presentation</vt:lpstr>
      <vt:lpstr>Overview </vt:lpstr>
      <vt:lpstr>Overview</vt:lpstr>
      <vt:lpstr>Results</vt:lpstr>
      <vt:lpstr>Challenges</vt:lpstr>
      <vt:lpstr>Improvements Needed</vt:lpstr>
      <vt:lpstr>Team Difficulties</vt:lpstr>
      <vt:lpstr>References</vt:lpstr>
      <vt:lpstr>Acknowledgement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Rare Event Identification</dc:title>
  <cp:lastModifiedBy>Claudia Mercado</cp:lastModifiedBy>
  <cp:revision>2</cp:revision>
  <cp:lastPrinted>2021-07-29T16:29:39Z</cp:lastPrinted>
  <dcterms:modified xsi:type="dcterms:W3CDTF">2021-07-29T16:30:15Z</dcterms:modified>
</cp:coreProperties>
</file>